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0" r:id="rId3"/>
  </p:sldMasterIdLst>
  <p:notesMasterIdLst>
    <p:notesMasterId r:id="rId12"/>
  </p:notesMasterIdLst>
  <p:handoutMasterIdLst>
    <p:handoutMasterId r:id="rId13"/>
  </p:handoutMasterIdLst>
  <p:sldIdLst>
    <p:sldId id="332" r:id="rId4"/>
    <p:sldId id="320" r:id="rId5"/>
    <p:sldId id="322" r:id="rId6"/>
    <p:sldId id="330" r:id="rId7"/>
    <p:sldId id="324" r:id="rId8"/>
    <p:sldId id="331" r:id="rId9"/>
    <p:sldId id="328" r:id="rId10"/>
    <p:sldId id="333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77" d="100"/>
          <a:sy n="77" d="100"/>
        </p:scale>
        <p:origin x="-78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bjhfs01\users01\tad1970\HIPAA\reports\2017\2017.12.31\HIPAA%20Rpt.%202017.12.31%20draft.xlsx" TargetMode="Externa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86394672943934E-2"/>
          <c:w val="0.76294745353800475"/>
          <c:h val="0.913136053270560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cat>
            <c:strRef>
              <c:f>'Table '!$D$21:$H$21</c:f>
              <c:strCache>
                <c:ptCount val="4"/>
                <c:pt idx="0">
                  <c:v>Not Started</c:v>
                </c:pt>
                <c:pt idx="1">
                  <c:v>Completed</c:v>
                </c:pt>
                <c:pt idx="2">
                  <c:v>In Progress</c:v>
                </c:pt>
                <c:pt idx="3">
                  <c:v>Canceled / Deferred</c:v>
                </c:pt>
              </c:strCache>
            </c:strRef>
          </c:cat>
          <c:val>
            <c:numRef>
              <c:f>'Table '!$D$27:$H$27</c:f>
              <c:numCache>
                <c:formatCode>General</c:formatCode>
                <c:ptCount val="4"/>
                <c:pt idx="0">
                  <c:v>0</c:v>
                </c:pt>
                <c:pt idx="1">
                  <c:v>77</c:v>
                </c:pt>
                <c:pt idx="2">
                  <c:v>31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 rtl="0">
              <a:defRPr sz="14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4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66605782231766475"/>
          <c:y val="0.28737771405862877"/>
          <c:w val="0.27234364643813463"/>
          <c:h val="0.56210214880998788"/>
        </c:manualLayout>
      </c:layout>
      <c:overlay val="0"/>
      <c:txPr>
        <a:bodyPr/>
        <a:lstStyle/>
        <a:p>
          <a:pPr rtl="0">
            <a:defRPr sz="121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Unscheduled Audits/Projects</a:t>
            </a:r>
          </a:p>
        </c:rich>
      </c:tx>
      <c:layout>
        <c:manualLayout>
          <c:xMode val="edge"/>
          <c:yMode val="edge"/>
          <c:x val="0.21616263031047905"/>
          <c:y val="1.38169232286776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'!$C$50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'Table '!$B$51:$B$52</c:f>
              <c:strCache>
                <c:ptCount val="2"/>
                <c:pt idx="0">
                  <c:v>Internal For Cause</c:v>
                </c:pt>
                <c:pt idx="1">
                  <c:v>Government</c:v>
                </c:pt>
              </c:strCache>
            </c:strRef>
          </c:cat>
          <c:val>
            <c:numRef>
              <c:f>'Table '!$C$51:$C$52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'Table '!$D$50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'Table '!$B$51:$B$52</c:f>
              <c:strCache>
                <c:ptCount val="2"/>
                <c:pt idx="0">
                  <c:v>Internal For Cause</c:v>
                </c:pt>
                <c:pt idx="1">
                  <c:v>Government</c:v>
                </c:pt>
              </c:strCache>
            </c:strRef>
          </c:cat>
          <c:val>
            <c:numRef>
              <c:f>'Table '!$D$51:$D$52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'Table '!$E$50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'Table '!$B$51:$B$52</c:f>
              <c:strCache>
                <c:ptCount val="2"/>
                <c:pt idx="0">
                  <c:v>Internal For Cause</c:v>
                </c:pt>
                <c:pt idx="1">
                  <c:v>Government</c:v>
                </c:pt>
              </c:strCache>
            </c:strRef>
          </c:cat>
          <c:val>
            <c:numRef>
              <c:f>'Table '!$E$51:$E$52</c:f>
              <c:numCache>
                <c:formatCode>General</c:formatCode>
                <c:ptCount val="2"/>
                <c:pt idx="0">
                  <c:v>46</c:v>
                </c:pt>
                <c:pt idx="1">
                  <c:v>29</c:v>
                </c:pt>
              </c:numCache>
            </c:numRef>
          </c:val>
        </c:ser>
        <c:ser>
          <c:idx val="3"/>
          <c:order val="3"/>
          <c:tx>
            <c:strRef>
              <c:f>'Table '!$F$50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'Table '!$B$51:$B$52</c:f>
              <c:strCache>
                <c:ptCount val="2"/>
                <c:pt idx="0">
                  <c:v>Internal For Cause</c:v>
                </c:pt>
                <c:pt idx="1">
                  <c:v>Government</c:v>
                </c:pt>
              </c:strCache>
            </c:strRef>
          </c:cat>
          <c:val>
            <c:numRef>
              <c:f>'Table '!$F$51:$F$52</c:f>
              <c:numCache>
                <c:formatCode>General</c:formatCode>
                <c:ptCount val="2"/>
                <c:pt idx="0">
                  <c:v>77</c:v>
                </c:pt>
                <c:pt idx="1">
                  <c:v>55</c:v>
                </c:pt>
              </c:numCache>
            </c:numRef>
          </c:val>
        </c:ser>
        <c:ser>
          <c:idx val="5"/>
          <c:order val="4"/>
          <c:tx>
            <c:strRef>
              <c:f>'Table '!$G$50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'Table '!$B$51:$B$52</c:f>
              <c:strCache>
                <c:ptCount val="2"/>
                <c:pt idx="0">
                  <c:v>Internal For Cause</c:v>
                </c:pt>
                <c:pt idx="1">
                  <c:v>Government</c:v>
                </c:pt>
              </c:strCache>
            </c:strRef>
          </c:cat>
          <c:val>
            <c:numRef>
              <c:f>'Table '!$G$51:$G$52</c:f>
            </c:numRef>
          </c:val>
        </c:ser>
        <c:ser>
          <c:idx val="4"/>
          <c:order val="5"/>
          <c:tx>
            <c:strRef>
              <c:f>'Table '!$H$50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'Table '!$B$51:$B$52</c:f>
              <c:strCache>
                <c:ptCount val="2"/>
                <c:pt idx="0">
                  <c:v>Internal For Cause</c:v>
                </c:pt>
                <c:pt idx="1">
                  <c:v>Government</c:v>
                </c:pt>
              </c:strCache>
            </c:strRef>
          </c:cat>
          <c:val>
            <c:numRef>
              <c:f>'Table '!$H$51:$H$52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071808"/>
        <c:axId val="48073344"/>
      </c:barChart>
      <c:catAx>
        <c:axId val="480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73344"/>
        <c:crosses val="autoZero"/>
        <c:auto val="1"/>
        <c:lblAlgn val="ctr"/>
        <c:lblOffset val="100"/>
        <c:noMultiLvlLbl val="0"/>
      </c:catAx>
      <c:valAx>
        <c:axId val="4807334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071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/>
              <a:t>HIPAA Audit Completion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'HIPAA Audit Plan'!$Q$23:$Q$26</c:f>
              <c:strCache>
                <c:ptCount val="4"/>
                <c:pt idx="0">
                  <c:v>Scheduled</c:v>
                </c:pt>
                <c:pt idx="1">
                  <c:v>In Process</c:v>
                </c:pt>
                <c:pt idx="2">
                  <c:v>Complete</c:v>
                </c:pt>
                <c:pt idx="3">
                  <c:v>Canceled/Deferred</c:v>
                </c:pt>
              </c:strCache>
            </c:strRef>
          </c:cat>
          <c:val>
            <c:numRef>
              <c:f>'HIPAA Audit Plan'!$R$23:$R$26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0"/>
          <c:order val="1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'HIPAA Audit Plan'!$Q$23:$Q$26</c:f>
              <c:strCache>
                <c:ptCount val="4"/>
                <c:pt idx="0">
                  <c:v>Scheduled</c:v>
                </c:pt>
                <c:pt idx="1">
                  <c:v>In Process</c:v>
                </c:pt>
                <c:pt idx="2">
                  <c:v>Complete</c:v>
                </c:pt>
                <c:pt idx="3">
                  <c:v>Canceled/Deferred</c:v>
                </c:pt>
              </c:strCache>
            </c:strRef>
          </c:cat>
          <c:val>
            <c:numRef>
              <c:f>'HIPAA Audit Plan'!$R$23:$R$26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30214832589715"/>
          <c:y val="0.40659086145834444"/>
          <c:w val="0.3547751212283981"/>
          <c:h val="0.30451953920095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2017 EthicsPoint</a:t>
            </a:r>
            <a:r>
              <a:rPr lang="en-US" sz="1800" baseline="0"/>
              <a:t> Reports by Category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'EP Charts'!$A$4</c:f>
              <c:strCache>
                <c:ptCount val="1"/>
                <c:pt idx="0">
                  <c:v>HR-Related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'EP Charts'!$B$2:$J$2</c:f>
              <c:strCache>
                <c:ptCount val="1"/>
                <c:pt idx="0">
                  <c:v>2017 YTD</c:v>
                </c:pt>
              </c:strCache>
            </c:strRef>
          </c:cat>
          <c:val>
            <c:numRef>
              <c:f>'EP Charts'!$B$4:$J$4</c:f>
              <c:numCache>
                <c:formatCode>General</c:formatCode>
                <c:ptCount val="1"/>
                <c:pt idx="0">
                  <c:v>156</c:v>
                </c:pt>
              </c:numCache>
            </c:numRef>
          </c:val>
        </c:ser>
        <c:ser>
          <c:idx val="2"/>
          <c:order val="1"/>
          <c:tx>
            <c:strRef>
              <c:f>'EP Charts'!$A$5</c:f>
              <c:strCache>
                <c:ptCount val="1"/>
                <c:pt idx="0">
                  <c:v>HIPAA Privacy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1"/>
              <c:pt idx="0">
                <c:v>2017 YTD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'EP Charts'!$B$5:$J$5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2"/>
          <c:tx>
            <c:strRef>
              <c:f>'EP Charts'!$A$6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1"/>
              <c:pt idx="0">
                <c:v>2017 YTD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'EP Charts'!$B$6:$J$6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36576"/>
        <c:axId val="51738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'EP Charts'!$A$3</c15:sqref>
                        </c15:formulaRef>
                      </c:ext>
                    </c:extLst>
                    <c:strCache>
                      <c:ptCount val="1"/>
                      <c:pt idx="0">
                        <c:v>All Cases</c:v>
                      </c:pt>
                    </c:strCache>
                  </c:strRef>
                </c:tx>
                <c:spPr>
                  <a:solidFill>
                    <a:srgbClr val="C70E09"/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'EP Charts'!$B$2:$J$2</c15:sqref>
                        </c15:formulaRef>
                      </c:ext>
                    </c:extLst>
                    <c:strCache>
                      <c:ptCount val="1"/>
                      <c:pt idx="0">
                        <c:v>2017 YTD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'EP Charts'!$B$3:$J$3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17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8112"/>
        <c:crosses val="autoZero"/>
        <c:auto val="1"/>
        <c:lblAlgn val="ctr"/>
        <c:lblOffset val="100"/>
        <c:noMultiLvlLbl val="0"/>
      </c:catAx>
      <c:valAx>
        <c:axId val="5173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36576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EthicsPoint Cases 2013-present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'EP Charts'!$A$3</c:f>
              <c:strCache>
                <c:ptCount val="1"/>
                <c:pt idx="0">
                  <c:v>All Cases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'EP Charts'!$B$2:$J$2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'EP Charts'!$B$3:$J$3</c:f>
              <c:numCache>
                <c:formatCode>General</c:formatCode>
                <c:ptCount val="5"/>
                <c:pt idx="0">
                  <c:v>113</c:v>
                </c:pt>
                <c:pt idx="1">
                  <c:v>89</c:v>
                </c:pt>
                <c:pt idx="2">
                  <c:v>114</c:v>
                </c:pt>
                <c:pt idx="3">
                  <c:v>141</c:v>
                </c:pt>
                <c:pt idx="4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876928"/>
        <c:axId val="44878464"/>
      </c:barChart>
      <c:catAx>
        <c:axId val="4487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8464"/>
        <c:crosses val="autoZero"/>
        <c:auto val="1"/>
        <c:lblAlgn val="ctr"/>
        <c:lblOffset val="100"/>
        <c:noMultiLvlLbl val="0"/>
      </c:catAx>
      <c:valAx>
        <c:axId val="4487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7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/>
                </a:solidFill>
              </a:rPr>
              <a:t>2017 New &amp; Annual Workforce Education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>
                <a:solidFill>
                  <a:schemeClr val="tx1"/>
                </a:solidFill>
              </a:rPr>
              <a:t>Completion Status</a:t>
            </a:r>
          </a:p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>
                <a:solidFill>
                  <a:schemeClr val="tx1"/>
                </a:solidFill>
              </a:rPr>
              <a:t>As of December </a:t>
            </a:r>
            <a:r>
              <a:rPr lang="en-US" sz="1600" baseline="0" dirty="0">
                <a:solidFill>
                  <a:schemeClr val="tx1"/>
                </a:solidFill>
              </a:rPr>
              <a:t>31, 2017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93981481481481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'president''s report graph'!$G$15:$I$15</c:f>
              <c:strCache>
                <c:ptCount val="3"/>
                <c:pt idx="0">
                  <c:v>Completed</c:v>
                </c:pt>
                <c:pt idx="1">
                  <c:v>Assigned</c:v>
                </c:pt>
                <c:pt idx="2">
                  <c:v>Past due</c:v>
                </c:pt>
              </c:strCache>
            </c:strRef>
          </c:cat>
          <c:val>
            <c:numRef>
              <c:f>'president''s report graph'!$G$16:$I$16</c:f>
              <c:numCache>
                <c:formatCode>General</c:formatCode>
                <c:ptCount val="3"/>
                <c:pt idx="0" formatCode="_(* #,##0_);_(* \(#,##0\);_(* &quot;-&quot;??_);_(@_)">
                  <c:v>30744</c:v>
                </c:pt>
                <c:pt idx="1">
                  <c:v>960</c:v>
                </c:pt>
                <c:pt idx="2">
                  <c:v>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0.28938</cdr:x>
      <cdr:y>0.89569</cdr:y>
    </cdr:from>
    <cdr:to>
      <cdr:x>0.42184</cdr:x>
      <cdr:y>0.97689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5303" y="2521461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 100 %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9B84D2-A997-CA40-80EC-A1D9AFAE5BA1}" type="datetime1">
              <a:rPr lang="en-US"/>
              <a:pPr>
                <a:defRPr/>
              </a:pPr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17029B-C71E-C642-AF3E-95AD7E96F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40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9C26E-C90A-9F4E-85FC-739F6BCB5043}" type="datetime1">
              <a:rPr lang="en-US"/>
              <a:pPr>
                <a:defRPr/>
              </a:pPr>
              <a:t>2/27/2018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93B75B-84D0-6D4D-BB69-55C9E1B6C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74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ヒラギノ角ゴ Pro W3" pitchFamily="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7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9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0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8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B75B-84D0-6D4D-BB69-55C9E1B6CE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9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BEAE4-D8EE-43D6-8E6A-3B5D0AE16EC5}" type="datetime1">
              <a:rPr lang="en-US" smtClean="0"/>
              <a:t>2/27/2018</a:t>
            </a:fld>
            <a:endParaRPr lang="en-US" dirty="0"/>
          </a:p>
        </p:txBody>
      </p:sp>
      <p:pic>
        <p:nvPicPr>
          <p:cNvPr id="5" name="Picture 4" descr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0" y="6400800"/>
            <a:ext cx="3657600" cy="1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830763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43F2-0917-45E5-872C-2823A726CBA8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2B4-F279-9A4B-ACE1-025A71116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921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86200" cy="4525963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962400" cy="4525963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8EA2-5F71-4BC9-8AEE-F21BA80E6754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AE52-6F30-864D-A268-5C2932CFF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962400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35162"/>
            <a:ext cx="3962400" cy="3951288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35162"/>
            <a:ext cx="3886200" cy="3951288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F51B-FDFA-4E76-8E01-7D60E302D697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75A9-088B-CC4B-B15B-9BFDFF742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9EBB-1EAC-40E0-9F6F-B074031680BC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D4A7-F6D6-4F4B-8608-4060B4696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74638"/>
            <a:ext cx="8229600" cy="6397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15488A"/>
                </a:solidFill>
                <a:latin typeface="Arial"/>
                <a:cs typeface="Arial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267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C764-6CEB-42C0-9D7D-F97ADAD661C5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CB51-AF61-9F4A-A483-C63DFF943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45DAEC-AAB9-4C98-BAE6-C948C7EB58A8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B20ED6-A260-C349-841E-806FF17E7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154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43200" y="6477000"/>
            <a:ext cx="3657600" cy="193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07" r:id="rId2"/>
    <p:sldLayoutId id="2147484208" r:id="rId3"/>
    <p:sldLayoutId id="2147484209" r:id="rId4"/>
    <p:sldLayoutId id="2147484210" r:id="rId5"/>
    <p:sldLayoutId id="2147484213" r:id="rId6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5488A"/>
          </a:solidFill>
          <a:latin typeface="Arial"/>
          <a:ea typeface="ＭＳ Ｐゴシック" pitchFamily="-110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•"/>
        <a:defRPr sz="32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–"/>
        <a:defRPr sz="28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•"/>
        <a:defRPr sz="24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–"/>
        <a:defRPr sz="20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»"/>
        <a:defRPr sz="20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16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17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18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5,222,228&lt;/chartColor1&gt;&lt;chartColor2&gt;51,50,152&lt;/chartColor2&gt;&lt;chartColor3&gt;1,153,154&lt;/chartColor3&gt;&lt;chartColor4&gt;153,202,0&lt;/chartColor4&gt;&lt;chartColor5&gt;128,128,128&lt;/chartColor5&gt;&lt;chartColor6&gt;185,222,228&lt;/chartColor6&gt;&lt;chartColor7&gt;51,50,152&lt;/chartColor7&gt;&lt;chartColor8&gt;1,153,154&lt;/chartColor8&gt;&lt;chartColor9&gt;153,202,0&lt;/chartColor9&gt;&lt;chartColor10&gt;128,128,128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752600"/>
          </a:xfrm>
        </p:spPr>
        <p:txBody>
          <a:bodyPr/>
          <a:lstStyle/>
          <a:p>
            <a:r>
              <a:rPr lang="en-US" sz="4000" dirty="0" smtClean="0"/>
              <a:t>Summary of</a:t>
            </a:r>
            <a:br>
              <a:rPr lang="en-US" sz="4000" dirty="0" smtClean="0"/>
            </a:br>
            <a:r>
              <a:rPr lang="en-US" sz="4000" dirty="0" smtClean="0"/>
              <a:t>2017 Compliance Activity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14600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Billing and Coding-Related Activity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HIPAA/Privacy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EthicsPoint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ompliance Hotline)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Compliance Education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377"/>
            <a:ext cx="8229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Billing and Coding</a:t>
            </a:r>
            <a:br>
              <a:rPr lang="en-US" dirty="0" smtClean="0"/>
            </a:br>
            <a:r>
              <a:rPr lang="en-US" sz="2700" dirty="0" smtClean="0"/>
              <a:t>2017 Work Plan Results</a:t>
            </a:r>
            <a:endParaRPr lang="en-US" sz="27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119517"/>
            <a:ext cx="8305800" cy="12485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Key Areas of Focus: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5562600"/>
            <a:ext cx="8305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tx1"/>
                </a:solidFill>
              </a:rPr>
              <a:t>Ongoing Monitoring </a:t>
            </a:r>
          </a:p>
        </p:txBody>
      </p:sp>
      <p:graphicFrame>
        <p:nvGraphicFramePr>
          <p:cNvPr id="7" name="Content Placeholder 6" title="2015 Work Plan Status As of April 30, 20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32229"/>
              </p:ext>
            </p:extLst>
          </p:nvPr>
        </p:nvGraphicFramePr>
        <p:xfrm>
          <a:off x="685800" y="1295400"/>
          <a:ext cx="7543800" cy="262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802B4-F279-9A4B-ACE1-025A71116B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356350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79" y="3810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Unscheduled Audits/Projects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government focus expected to continue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20271" y="2743200"/>
            <a:ext cx="2047781" cy="3505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Centers for Medicare and Medicaid (CMS)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WPS Government Health Administrators (GHA)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Strategic Health Solutions (ZPIC)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47244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4400" y="5499804"/>
            <a:ext cx="2436921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47329" y="4961138"/>
            <a:ext cx="914400" cy="61264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Cause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010400" y="2130552"/>
            <a:ext cx="1190348" cy="61264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52778"/>
              </p:ext>
            </p:extLst>
          </p:nvPr>
        </p:nvGraphicFramePr>
        <p:xfrm>
          <a:off x="685800" y="1295400"/>
          <a:ext cx="586740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802B4-F279-9A4B-ACE1-025A71116B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6434043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HIPAA Privacy Investigations</a:t>
            </a:r>
            <a:r>
              <a:rPr lang="en-US" sz="3200" dirty="0"/>
              <a:t>	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09029"/>
              </p:ext>
            </p:extLst>
          </p:nvPr>
        </p:nvGraphicFramePr>
        <p:xfrm>
          <a:off x="4778297" y="1059939"/>
          <a:ext cx="4026903" cy="281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ontent Placeholder 21"/>
          <p:cNvSpPr>
            <a:spLocks noGrp="1"/>
          </p:cNvSpPr>
          <p:nvPr>
            <p:ph sz="half" idx="1"/>
          </p:nvPr>
        </p:nvSpPr>
        <p:spPr>
          <a:xfrm>
            <a:off x="4777712" y="4103649"/>
            <a:ext cx="4027488" cy="2286000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400" b="1" dirty="0" smtClean="0">
                <a:latin typeface="+mn-lt"/>
              </a:rPr>
              <a:t>Key Focus Areas</a:t>
            </a:r>
          </a:p>
          <a:p>
            <a:pPr marL="0" indent="0" algn="ctr">
              <a:buNone/>
            </a:pPr>
            <a:endParaRPr lang="en-US" sz="1400" b="1" dirty="0">
              <a:latin typeface="+mn-lt"/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Patient identification processes during registration and discharge processes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Implementation of Epic user access audit tools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Review of HIM process controls related to Release of Information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Review of process and controls related to fax number directories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Continued education on process for secure email and exploration of controls within Outlook application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38" y="1066800"/>
            <a:ext cx="4221480" cy="280824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7" name="Rectangle 16"/>
          <p:cNvSpPr/>
          <p:nvPr/>
        </p:nvSpPr>
        <p:spPr>
          <a:xfrm>
            <a:off x="437536" y="3276600"/>
            <a:ext cx="4119382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38" y="4103650"/>
            <a:ext cx="4214046" cy="2285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92AE52-6F30-864D-A268-5C2932CFF1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1598" y="5457335"/>
            <a:ext cx="373402" cy="1374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9827" y="5464999"/>
            <a:ext cx="363627" cy="12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9173" y="5458791"/>
            <a:ext cx="363627" cy="134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13146" y="5455572"/>
            <a:ext cx="363627" cy="139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31598" y="5657654"/>
            <a:ext cx="363627" cy="124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39173" y="6019802"/>
            <a:ext cx="363627" cy="123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69827" y="5648227"/>
            <a:ext cx="363627" cy="133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946" y="6019802"/>
            <a:ext cx="363627" cy="123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9827" y="6009984"/>
            <a:ext cx="363627" cy="1423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87309" y="6019802"/>
            <a:ext cx="363627" cy="129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6416318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65027" y="3152873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9546" y="3152481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18787" y="3144510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88232" y="3150718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26195" y="3153601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16313" y="3323715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59966" y="3314700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23924" y="3318573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93751" y="3686811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28638" y="3509188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3751" y="3504022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19930" y="3674098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19930" y="3504022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19930" y="3315429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78384" y="3299382"/>
            <a:ext cx="304800" cy="1090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15990" y="3496281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95573" y="3680919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03217" y="3688888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24916" y="3684213"/>
            <a:ext cx="304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47800" y="1453694"/>
            <a:ext cx="265610" cy="1563018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61" y="142953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EthicsPoint</a:t>
            </a:r>
            <a:r>
              <a:rPr lang="en-US" sz="3200" dirty="0" smtClean="0"/>
              <a:t> Numbers 2017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04973" y="4495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 significant cases reported </a:t>
            </a:r>
          </a:p>
          <a:p>
            <a:r>
              <a:rPr lang="en-US" sz="1800" dirty="0" smtClean="0"/>
              <a:t>Significant cases would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Serious law violations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Reputational harm or serious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Issues triggering financial restatement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Other serious risk to operations or financial position</a:t>
            </a:r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080801"/>
              </p:ext>
            </p:extLst>
          </p:nvPr>
        </p:nvGraphicFramePr>
        <p:xfrm>
          <a:off x="914400" y="762000"/>
          <a:ext cx="7315200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0" y="3733801"/>
            <a:ext cx="457200" cy="228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802B4-F279-9A4B-ACE1-025A71116B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356350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EthicsPoint </a:t>
            </a:r>
            <a:r>
              <a:rPr lang="en-US" sz="3200" dirty="0" smtClean="0"/>
              <a:t>Numbers 2017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90600" y="502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Increased volume attributed to:</a:t>
            </a:r>
          </a:p>
          <a:p>
            <a:pPr marL="457200" indent="-457200">
              <a:buAutoNum type="arabicParenR"/>
            </a:pPr>
            <a:r>
              <a:rPr lang="en-US" sz="1600" dirty="0"/>
              <a:t>Increased awareness of hotline; and</a:t>
            </a:r>
          </a:p>
          <a:p>
            <a:pPr marL="457200" indent="-457200">
              <a:buAutoNum type="arabicParenR"/>
            </a:pPr>
            <a:r>
              <a:rPr lang="en-US" sz="1600" dirty="0"/>
              <a:t>Recurring issues from a few specific departments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295401"/>
          <a:ext cx="822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802B4-F279-9A4B-ACE1-025A71116B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356350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3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Corporate </a:t>
            </a:r>
            <a:r>
              <a:rPr lang="en-US" sz="3200" dirty="0" smtClean="0"/>
              <a:t>Compliance Education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" y="1295401"/>
          <a:ext cx="39624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800600" y="1295401"/>
            <a:ext cx="3886200" cy="266699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u="sng" dirty="0">
                <a:latin typeface="+mn-lt"/>
              </a:rPr>
              <a:t>2018 Curriculum</a:t>
            </a:r>
          </a:p>
          <a:p>
            <a:r>
              <a:rPr lang="en-US" dirty="0" smtClean="0">
                <a:latin typeface="+mn-lt"/>
              </a:rPr>
              <a:t>Orientation Materials</a:t>
            </a:r>
          </a:p>
          <a:p>
            <a:r>
              <a:rPr lang="en-US" dirty="0" smtClean="0">
                <a:latin typeface="+mn-lt"/>
              </a:rPr>
              <a:t>New Workforce Course</a:t>
            </a:r>
          </a:p>
          <a:p>
            <a:r>
              <a:rPr lang="en-US" dirty="0" smtClean="0">
                <a:latin typeface="+mn-lt"/>
              </a:rPr>
              <a:t>Annual Workforce Course</a:t>
            </a:r>
          </a:p>
          <a:p>
            <a:r>
              <a:rPr lang="en-US" dirty="0" smtClean="0">
                <a:latin typeface="+mn-lt"/>
              </a:rPr>
              <a:t>Risk Area Webinars</a:t>
            </a:r>
          </a:p>
          <a:p>
            <a:r>
              <a:rPr lang="en-US" dirty="0" smtClean="0">
                <a:latin typeface="+mn-lt"/>
              </a:rPr>
              <a:t>Risk Area Seminars</a:t>
            </a:r>
          </a:p>
          <a:p>
            <a:r>
              <a:rPr lang="en-US" dirty="0" smtClean="0">
                <a:latin typeface="+mn-lt"/>
              </a:rPr>
              <a:t>On Demand Education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724400"/>
            <a:ext cx="38862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2017 Completion: Continue to partner with HSO’s Liaisons and HRBP to ensure completion.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675A9-088B-CC4B-B15B-9BFDFF7422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356350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Appendix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	2017 Year End Report</a:t>
            </a:r>
          </a:p>
          <a:p>
            <a:pPr marL="0" indent="0">
              <a:buNone/>
            </a:pPr>
            <a:endParaRPr lang="en-US" dirty="0"/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External Reviews/Audits</a:t>
            </a:r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Internal/For Cause Compliance Audits</a:t>
            </a:r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Stark Self-Disclosures</a:t>
            </a:r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RAC Activity</a:t>
            </a:r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HIPAA/Privacy Activity</a:t>
            </a:r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Provider-Based Activity</a:t>
            </a:r>
          </a:p>
          <a:p>
            <a:pPr marL="687388" indent="-292100">
              <a:buFont typeface="Wingdings" panose="05000000000000000000" pitchFamily="2" charset="2"/>
              <a:buChar char="§"/>
            </a:pPr>
            <a:r>
              <a:rPr lang="en-US" dirty="0" smtClean="0"/>
              <a:t>Overall Work Plan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802B4-F279-9A4B-ACE1-025A71116B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356350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28189"/>
      </p:ext>
    </p:extLst>
  </p:cSld>
  <p:clrMapOvr>
    <a:masterClrMapping/>
  </p:clrMapOvr>
</p:sld>
</file>

<file path=ppt/theme/theme1.xml><?xml version="1.0" encoding="utf-8"?>
<a:theme xmlns:a="http://schemas.openxmlformats.org/drawingml/2006/main" name="BJC tagline 2016 sampl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JC tagline 2016 sample presentation.potx" id="{252281D9-76C0-44DF-BEBA-883DE9C65F41}" vid="{F762C54F-9C5B-45D0-B8BD-E3ECADBDCD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s" ma:contentTypeID="0x00030333B53185BE4ABA0C731AC29150B5" ma:contentTypeVersion="" ma:contentTypeDescription="" ma:contentTypeScope="" ma:versionID="b2a0a541aa4df26c7940627ce11e472c">
  <xsd:schema xmlns:xsd="http://www.w3.org/2001/XMLSchema" xmlns:p="http://schemas.microsoft.com/office/2006/metadata/properties" xmlns:ns1="B5330303-8531-4ABE-BA0C-731AC29150B5" xmlns:ns2="http://schemas.microsoft.com/sharepoint/v3" targetNamespace="http://schemas.microsoft.com/office/2006/metadata/properties" ma:root="true" ma:fieldsID="c808f25b94a993d4e6133b331d1510de" ns1:_="" ns2:_="">
    <xsd:import namespace="B5330303-8531-4ABE-BA0C-731AC29150B5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Last_x0020_Modified" minOccurs="0"/>
                <xsd:element ref="ns1:Created_x0020_Date" minOccurs="0"/>
                <xsd:element ref="ns1:FileRef" minOccurs="0"/>
                <xsd:element ref="ns2:File_x0020_Type" minOccurs="0"/>
                <xsd:element ref="ns2:HTML_x0020_File_x0020_Type" minOccurs="0"/>
                <xsd:element ref="ns1:Summary" minOccurs="0"/>
                <xsd:element ref="ns1:Expires" minOccurs="0"/>
                <xsd:element ref="ns1:SortOrder" minOccurs="0"/>
                <xsd:element ref="ns2:_ModerationComments" minOccurs="0"/>
                <xsd:element ref="ns2:_SourceUrl" minOccurs="0"/>
                <xsd:element ref="ns2:_SharedFileIndex" minOccurs="0"/>
                <xsd:element ref="ns2:ContentTypeId" minOccurs="0"/>
                <xsd:element ref="ns2:ID" minOccurs="0"/>
                <xsd:element ref="ns2:Author" minOccurs="0"/>
                <xsd:element ref="ns2:Editor" minOccurs="0"/>
                <xsd:element ref="ns2:_HasCopyDestinations" minOccurs="0"/>
                <xsd:element ref="ns2:_CopySource" minOccurs="0"/>
                <xsd:element ref="ns2:_ModerationStatus" minOccurs="0"/>
                <xsd:element ref="ns2:FileDirRef" minOccurs="0"/>
                <xsd:element ref="ns2:File_x0020_Size" minOccurs="0"/>
                <xsd:element ref="ns2:FSObjType" minOccurs="0"/>
                <xsd:element ref="ns2:CheckedOutUserId" minOccurs="0"/>
                <xsd:element ref="ns2:IsCheckedoutToLocal" minOccurs="0"/>
                <xsd:element ref="ns2:CheckoutUser" minOccurs="0"/>
                <xsd:element ref="ns2:UniqueId" minOccurs="0"/>
                <xsd:element ref="ns2:ProgId" minOccurs="0"/>
                <xsd:element ref="ns2:ScopeId" minOccurs="0"/>
                <xsd:element ref="ns2:VirusStatus" minOccurs="0"/>
                <xsd:element ref="ns2:CheckedOutTitle" minOccurs="0"/>
                <xsd:element ref="ns2:_CheckinComment" minOccurs="0"/>
                <xsd:element ref="ns2:MetaInfo" minOccurs="0"/>
                <xsd:element ref="ns2:_Level" minOccurs="0"/>
                <xsd:element ref="ns2:_IsCurrentVersion" minOccurs="0"/>
                <xsd:element ref="ns2:owshiddenversion" minOccurs="0"/>
                <xsd:element ref="ns2:_UIVersion" minOccurs="0"/>
                <xsd:element ref="ns2:_UIVersionString" minOccurs="0"/>
                <xsd:element ref="ns2:InstanceID" minOccurs="0"/>
                <xsd:element ref="ns2:Order" minOccurs="0"/>
                <xsd:element ref="ns2:GUID" minOccurs="0"/>
                <xsd:element ref="ns2:WorkflowVersion" minOccurs="0"/>
                <xsd:element ref="ns2:WorkflowInstanceID" minOccurs="0"/>
                <xsd:element ref="ns2:ParentVersionString" minOccurs="0"/>
                <xsd:element ref="ns2:ParentLeaf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5330303-8531-4ABE-BA0C-731AC29150B5" elementFormDefault="qualified">
    <xsd:import namespace="http://schemas.microsoft.com/office/2006/documentManagement/types"/>
    <xsd:element name="Last_x0020_Modified" ma:index="0" nillable="true" ma:displayName="Last Modified" ma:format="TRUE" ma:list="Docs" ma:internalName="Last_x0020_Modified" ma:readOnly="true" ma:showField="TimeLastModified">
      <xsd:simpleType>
        <xsd:restriction base="dms:Lookup"/>
      </xsd:simpleType>
    </xsd:element>
    <xsd:element name="Created_x0020_Date" ma:index="1" nillable="true" ma:displayName="Created Date" ma:format="TRUE" ma:list="Docs" ma:internalName="Created_x0020_Date" ma:readOnly="true" ma:showField="TimeCreated">
      <xsd:simpleType>
        <xsd:restriction base="dms:Lookup"/>
      </xsd:simpleType>
    </xsd:element>
    <xsd:element name="FileRef" ma:index="4" nillable="true" ma:displayName="File Name" ma:hidden="true" ma:list="Docs" ma:internalName="FileRef" ma:readOnly="true" ma:showField="FullUrl">
      <xsd:simpleType>
        <xsd:restriction base="dms:Lookup"/>
      </xsd:simpleType>
    </xsd:element>
    <xsd:element name="Summary" ma:index="11" nillable="true" ma:displayName="Summary" ma:internalName="Summary">
      <xsd:simpleType>
        <xsd:restriction base="dms:Text"/>
      </xsd:simpleType>
    </xsd:element>
    <xsd:element name="Expires" ma:index="12" nillable="true" ma:displayName="Expires" ma:format="DateOnly" ma:internalName="Expires">
      <xsd:simpleType>
        <xsd:restriction base="dms:DateTime"/>
      </xsd:simpleType>
    </xsd:element>
    <xsd:element name="SortOrder" ma:index="13" nillable="true" ma:displayName="Sort Order" ma:default="1" ma:internalName="SortOrder">
      <xsd:simpleType>
        <xsd:restriction base="dms:Number">
          <xsd:maxInclusive value="999"/>
          <xsd:minInclusive value="1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File_x0020_Type" ma:index="5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6" nillable="true" ma:displayName="HTML File Type" ma:hidden="true" ma:internalName="HTML_x0020_File_x0020_Type" ma:readOnly="true">
      <xsd:simpleType>
        <xsd:restriction base="dms:Text"/>
      </xsd:simpleType>
    </xsd:element>
    <xsd:element name="_ModerationComments" ma:index="14" nillable="true" ma:displayName="Approver Comments" ma:hidden="true" ma:internalName="_ModerationComments" ma:readOnly="true">
      <xsd:simpleType>
        <xsd:restriction base="dms:Note"/>
      </xsd:simpleType>
    </xsd:element>
    <xsd:element name="_SourceUrl" ma:index="16" nillable="true" ma:displayName="Source Url" ma:hidden="true" ma:internalName="_SourceUrl">
      <xsd:simpleType>
        <xsd:restriction base="dms:Text"/>
      </xsd:simpleType>
    </xsd:element>
    <xsd:element name="_SharedFileIndex" ma:index="17" nillable="true" ma:displayName="Shared File Index" ma:hidden="true" ma:internalName="_SharedFileIndex">
      <xsd:simpleType>
        <xsd:restriction base="dms:Text"/>
      </xsd:simpleType>
    </xsd:element>
    <xsd:element name="ContentTypeId" ma:index="18" nillable="true" ma:displayName="Content Type ID" ma:hidden="true" ma:internalName="ContentTypeId" ma:readOnly="true">
      <xsd:simpleType>
        <xsd:restriction base="dms:Unknown"/>
      </xsd:simpleType>
    </xsd:element>
    <xsd:element name="ID" ma:index="19" nillable="true" ma:displayName="ID" ma:internalName="ID" ma:readOnly="true">
      <xsd:simpleType>
        <xsd:restriction base="dms:Unknown"/>
      </xsd:simpleType>
    </xsd:element>
    <xsd:element name="Author" ma:index="2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4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5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6" nillable="true" ma:displayName="Copy Source" ma:internalName="_CopySource" ma:readOnly="true">
      <xsd:simpleType>
        <xsd:restriction base="dms:Text"/>
      </xsd:simpleType>
    </xsd:element>
    <xsd:element name="_ModerationStatus" ma:index="27" nillable="true" ma:displayName="Approval Status" ma:default="0" ma:hidden="true" ma:internalName="_ModerationStatus" ma:readOnly="true">
      <xsd:simpleType>
        <xsd:restriction base="dms:Unknown"/>
      </xsd:simpleType>
    </xsd:element>
    <xsd:element name="FileDirRef" ma:index="28" nillable="true" ma:displayName="Path" ma:hidden="true" ma:list="Docs" ma:internalName="FileDirRef" ma:readOnly="true" ma:showField="DirName">
      <xsd:simpleType>
        <xsd:restriction base="dms:Lookup"/>
      </xsd:simpleType>
    </xsd:element>
    <xsd:element name="File_x0020_Size" ma:index="29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0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2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3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4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5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36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7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8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9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0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48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9" nillable="true" ma:displayName="Level" ma:hidden="true" ma:internalName="_Level" ma:readOnly="true">
      <xsd:simpleType>
        <xsd:restriction base="dms:Unknown"/>
      </xsd:simpleType>
    </xsd:element>
    <xsd:element name="_IsCurrentVersion" ma:index="50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4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5" nillable="true" ma:displayName="UI Version" ma:hidden="true" ma:internalName="_UIVersion" ma:readOnly="true">
      <xsd:simpleType>
        <xsd:restriction base="dms:Unknown"/>
      </xsd:simpleType>
    </xsd:element>
    <xsd:element name="_UIVersionString" ma:index="56" nillable="true" ma:displayName="Version" ma:internalName="_UIVersionString" ma:readOnly="true">
      <xsd:simpleType>
        <xsd:restriction base="dms:Text"/>
      </xsd:simpleType>
    </xsd:element>
    <xsd:element name="InstanceID" ma:index="57" nillable="true" ma:displayName="Instance ID" ma:hidden="true" ma:internalName="InstanceID" ma:readOnly="true">
      <xsd:simpleType>
        <xsd:restriction base="dms:Unknown"/>
      </xsd:simpleType>
    </xsd:element>
    <xsd:element name="Order" ma:index="58" nillable="true" ma:displayName="Order" ma:hidden="true" ma:internalName="Order">
      <xsd:simpleType>
        <xsd:restriction base="dms:Number"/>
      </xsd:simpleType>
    </xsd:element>
    <xsd:element name="GUID" ma:index="59" nillable="true" ma:displayName="GUID" ma:hidden="true" ma:internalName="GUID" ma:readOnly="true">
      <xsd:simpleType>
        <xsd:restriction base="dms:Unknown"/>
      </xsd:simpleType>
    </xsd:element>
    <xsd:element name="WorkflowVersion" ma:index="60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1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2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3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1F8BDE1-5FF8-4B84-B638-A26013617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30303-8531-4ABE-BA0C-731AC29150B5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86B8E0-8D3F-4E5D-913A-DE040969E0B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BJCtagline2016</Template>
  <TotalTime>2370</TotalTime>
  <Words>242</Words>
  <Application>Microsoft Office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BJC tagline 2016 sample presentation</vt:lpstr>
      <vt:lpstr>Summary of 2017 Compliance Activity  </vt:lpstr>
      <vt:lpstr> Billing and Coding 2017 Work Plan Results</vt:lpstr>
      <vt:lpstr>Unscheduled Audits/Projects Increased government focus expected to continue</vt:lpstr>
      <vt:lpstr>HIPAA Privacy Investigations </vt:lpstr>
      <vt:lpstr>EthicsPoint Numbers 2017</vt:lpstr>
      <vt:lpstr>EthicsPoint Numbers 2017</vt:lpstr>
      <vt:lpstr>Corporate Compliance Education</vt:lpstr>
      <vt:lpstr>Appendix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Title slide</dc:title>
  <dc:creator>Laura Morgan</dc:creator>
  <cp:lastModifiedBy>Smith, Beckie</cp:lastModifiedBy>
  <cp:revision>151</cp:revision>
  <cp:lastPrinted>2018-02-13T22:17:08Z</cp:lastPrinted>
  <dcterms:created xsi:type="dcterms:W3CDTF">2016-08-05T17:43:15Z</dcterms:created>
  <dcterms:modified xsi:type="dcterms:W3CDTF">2018-02-27T14:02:08Z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ortOrder">
    <vt:lpwstr>1.00000000000000</vt:lpwstr>
  </property>
  <property fmtid="{D5CDD505-2E9C-101B-9397-08002B2CF9AE}" pid="3" name="Summary">
    <vt:lpwstr>Brand campaign template with positioning statement, elements locked</vt:lpwstr>
  </property>
  <property fmtid="{D5CDD505-2E9C-101B-9397-08002B2CF9AE}" pid="4" name="Expires">
    <vt:lpwstr/>
  </property>
  <property fmtid="{D5CDD505-2E9C-101B-9397-08002B2CF9AE}" pid="5" name="_SourceUrl">
    <vt:lpwstr/>
  </property>
  <property fmtid="{D5CDD505-2E9C-101B-9397-08002B2CF9AE}" pid="6" name="Order">
    <vt:lpwstr/>
  </property>
  <property fmtid="{D5CDD505-2E9C-101B-9397-08002B2CF9AE}" pid="7" name="_SharedFileIndex">
    <vt:lpwstr/>
  </property>
  <property fmtid="{D5CDD505-2E9C-101B-9397-08002B2CF9AE}" pid="8" name="MetaInfo">
    <vt:lpwstr/>
  </property>
  <property fmtid="{D5CDD505-2E9C-101B-9397-08002B2CF9AE}" pid="9" name="IsExistingPresentation">
    <vt:lpwstr>Yes</vt:lpwstr>
  </property>
  <property fmtid="{D5CDD505-2E9C-101B-9397-08002B2CF9AE}" pid="10" name="PresentationVersion">
    <vt:lpwstr>2.0</vt:lpwstr>
  </property>
  <property fmtid="{D5CDD505-2E9C-101B-9397-08002B2CF9AE}" pid="11" name="PresentationID">
    <vt:lpwstr>e2b3d62ae199418c9d114f989f83c0b4</vt:lpwstr>
  </property>
  <property fmtid="{D5CDD505-2E9C-101B-9397-08002B2CF9AE}" pid="12" name="SlidesCount">
    <vt:lpwstr>3</vt:lpwstr>
  </property>
</Properties>
</file>